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8" r:id="rId4"/>
    <p:sldId id="261" r:id="rId5"/>
    <p:sldId id="264" r:id="rId6"/>
    <p:sldId id="271" r:id="rId7"/>
    <p:sldId id="267" r:id="rId8"/>
    <p:sldId id="268" r:id="rId9"/>
    <p:sldId id="262" r:id="rId10"/>
    <p:sldId id="269" r:id="rId11"/>
    <p:sldId id="263" r:id="rId12"/>
    <p:sldId id="265" r:id="rId13"/>
    <p:sldId id="272" r:id="rId14"/>
    <p:sldId id="273" r:id="rId15"/>
    <p:sldId id="274" r:id="rId16"/>
    <p:sldId id="276" r:id="rId17"/>
    <p:sldId id="27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/>
    <p:restoredTop sz="94513"/>
  </p:normalViewPr>
  <p:slideViewPr>
    <p:cSldViewPr snapToGrid="0" snapToObjects="1">
      <p:cViewPr varScale="1">
        <p:scale>
          <a:sx n="91" d="100"/>
          <a:sy n="91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tif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601858"/>
            <a:ext cx="8791575" cy="2387600"/>
          </a:xfrm>
        </p:spPr>
        <p:txBody>
          <a:bodyPr/>
          <a:lstStyle/>
          <a:p>
            <a:r>
              <a:rPr lang="en-US" dirty="0" smtClean="0"/>
              <a:t>Semiconductor Physics</a:t>
            </a:r>
            <a:br>
              <a:rPr lang="en-US" dirty="0" smtClean="0"/>
            </a:br>
            <a:r>
              <a:rPr lang="en-US" sz="3200" dirty="0" smtClean="0"/>
              <a:t>New Age lighting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989458"/>
            <a:ext cx="8791575" cy="26721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Then and Now</a:t>
            </a:r>
          </a:p>
          <a:p>
            <a:endParaRPr lang="en-US" dirty="0"/>
          </a:p>
          <a:p>
            <a:r>
              <a:rPr lang="en-US" dirty="0" smtClean="0"/>
              <a:t>Huck Green</a:t>
            </a:r>
          </a:p>
          <a:p>
            <a:r>
              <a:rPr lang="en-US" dirty="0" smtClean="0"/>
              <a:t>Graduate Student </a:t>
            </a:r>
          </a:p>
          <a:p>
            <a:r>
              <a:rPr lang="en-US" dirty="0" smtClean="0"/>
              <a:t>University of New Mexico </a:t>
            </a:r>
          </a:p>
          <a:p>
            <a:r>
              <a:rPr lang="en-US" dirty="0" smtClean="0"/>
              <a:t>School of Electrical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986" y="141007"/>
            <a:ext cx="9912355" cy="819355"/>
          </a:xfrm>
        </p:spPr>
        <p:txBody>
          <a:bodyPr/>
          <a:lstStyle/>
          <a:p>
            <a:r>
              <a:rPr lang="en-US" dirty="0" smtClean="0"/>
              <a:t>Types of electron-hole Recombination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9" y="1995292"/>
            <a:ext cx="2229430" cy="3404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93" y="2113356"/>
            <a:ext cx="3414533" cy="316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58" y="5731432"/>
            <a:ext cx="3549342" cy="7031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56149" y="1227268"/>
            <a:ext cx="4520203" cy="4223502"/>
            <a:chOff x="5981310" y="883857"/>
            <a:chExt cx="6318327" cy="52809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66143" y="2825461"/>
              <a:ext cx="4654550" cy="20242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24277" y="2741710"/>
              <a:ext cx="4613519" cy="22327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846702" y="2711908"/>
              <a:ext cx="4645370" cy="2260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581787" y="-1256093"/>
              <a:ext cx="698500" cy="49784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885615" y="5582462"/>
            <a:ext cx="27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-Ralph Dawson CHTM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36" y="180332"/>
            <a:ext cx="9912355" cy="819355"/>
          </a:xfrm>
        </p:spPr>
        <p:txBody>
          <a:bodyPr/>
          <a:lstStyle/>
          <a:p>
            <a:r>
              <a:rPr lang="en-US" dirty="0" smtClean="0"/>
              <a:t>Internal Quantum Efficiency (IQE)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39286" y="2008603"/>
            <a:ext cx="6668087" cy="4282005"/>
            <a:chOff x="2940177" y="1515941"/>
            <a:chExt cx="8315118" cy="5138663"/>
          </a:xfrm>
        </p:grpSpPr>
        <p:grpSp>
          <p:nvGrpSpPr>
            <p:cNvPr id="11" name="Group 10"/>
            <p:cNvGrpSpPr/>
            <p:nvPr/>
          </p:nvGrpSpPr>
          <p:grpSpPr>
            <a:xfrm>
              <a:off x="2940177" y="1515941"/>
              <a:ext cx="8315118" cy="5138663"/>
              <a:chOff x="1969477" y="1572212"/>
              <a:chExt cx="8315118" cy="513866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9477" y="1572212"/>
                <a:ext cx="7765337" cy="181692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9477" y="2293032"/>
                <a:ext cx="2256377" cy="412085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5" y="2710375"/>
                <a:ext cx="2844800" cy="40005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4195" y="2293032"/>
                <a:ext cx="3200400" cy="4254500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>
              <a:off x="8020253" y="2261061"/>
              <a:ext cx="752036" cy="163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7807" y="810126"/>
                <a:ext cx="11027190" cy="596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8"/>
                <a:r>
                  <a:rPr lang="en-US" sz="2000" b="0" dirty="0" smtClean="0"/>
                  <a:t>IQE 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𝑃h𝑜𝑡𝑜𝑛𝑠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𝑜𝑢𝑡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𝑎𝑐𝑡𝑖𝑣𝑒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𝑝𝑒𝑟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𝑠𝑒𝑐𝑜𝑛𝑑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𝑒𝑙𝑒𝑐𝑡𝑟𝑜𝑛𝑠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𝑖𝑛𝑗𝑒𝑐𝑡𝑒𝑑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𝑖𝑛𝑡𝑜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𝐿𝐸𝐷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𝑝𝑒𝑟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𝑠𝑒𝑐𝑜𝑛𝑑</m:t>
                        </m:r>
                      </m:den>
                    </m:f>
                    <m:r>
                      <a:rPr lang="en-US" sz="20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Psp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hv</m:t>
                            </m:r>
                          </m:den>
                        </m:f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I</m:t>
                        </m:r>
                        <m:r>
                          <a:rPr lang="en-US" sz="2000" b="0" i="0" smtClean="0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q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Get rid of Shockley-Read-Hall recombination (A)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$$$ for good material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Lattice matched layers of materials 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Increase B coefficient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Quantum well confinement in active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region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Direct band gap material</a:t>
                </a:r>
              </a:p>
              <a:p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Auger (C) </a:t>
                </a:r>
              </a:p>
              <a:p>
                <a:r>
                  <a:rPr lang="en-US" dirty="0" smtClean="0"/>
                  <a:t>	Occurs at high current injection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Proportional to N^3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Design Energy barriers between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cladding layers and active region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Electron Blocking Layers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Doping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Composition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Thickness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07" y="810126"/>
                <a:ext cx="11027190" cy="5966762"/>
              </a:xfrm>
              <a:prstGeom prst="rect">
                <a:avLst/>
              </a:prstGeom>
              <a:blipFill rotWithShape="0">
                <a:blip r:embed="rId6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7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93" y="1606"/>
            <a:ext cx="9912355" cy="819355"/>
          </a:xfrm>
        </p:spPr>
        <p:txBody>
          <a:bodyPr/>
          <a:lstStyle/>
          <a:p>
            <a:r>
              <a:rPr lang="en-US" dirty="0" smtClean="0"/>
              <a:t>Extraction of photons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8293" y="756829"/>
                <a:ext cx="10213145" cy="224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External Quantum 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𝑝h𝑜𝑡𝑜𝑛𝑠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𝑒𝑚𝑖𝑡𝑡𝑒𝑑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𝑖𝑛𝑡𝑜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𝑓𝑟𝑒𝑒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𝑠𝑝𝑎𝑐𝑒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𝑝𝑒𝑟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𝑠𝑒𝑐𝑜𝑛𝑑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𝑝h𝑜𝑡𝑜𝑛𝑠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𝑒𝑚𝑖𝑡𝑡𝑒𝑑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𝑓𝑟𝑜𝑚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𝑎𝑐𝑡𝑖𝑣𝑒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𝑟𝑒𝑔𝑖𝑜𝑛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𝑝𝑒𝑟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𝑠𝑒𝑐𝑜𝑛𝑑</m:t>
                        </m:r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𝑃𝐿𝐸𝐷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/(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h𝑣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𝑃𝑠𝑝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/(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h𝑣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Only </a:t>
                </a:r>
                <a:r>
                  <a:rPr lang="en-US" dirty="0"/>
                  <a:t>a small fraction of the light generated inside an LED escapes due to total internal reflection (TIR)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The light escape cone is defined by the critical angle for total internal reflection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Trapped light is eventually absorbed by the active region, through free carriers in the substrate or cladding layers, or at the contacts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93" y="756829"/>
                <a:ext cx="10213145" cy="2244653"/>
              </a:xfrm>
              <a:prstGeom prst="rect">
                <a:avLst/>
              </a:prstGeom>
              <a:blipFill rotWithShape="0"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793" y="4473526"/>
            <a:ext cx="4824073" cy="2209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36874"/>
              </p:ext>
            </p:extLst>
          </p:nvPr>
        </p:nvGraphicFramePr>
        <p:xfrm>
          <a:off x="7455877" y="4473526"/>
          <a:ext cx="3429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</a:tblGrid>
              <a:tr h="391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Material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Critical Angle (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escape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source</a:t>
                      </a:r>
                      <a:endParaRPr lang="en-US" sz="1400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4.18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GaAs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Polymer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12.7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9" b="10698"/>
          <a:stretch/>
        </p:blipFill>
        <p:spPr bwMode="auto">
          <a:xfrm>
            <a:off x="1999957" y="2722013"/>
            <a:ext cx="3657600" cy="14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44300"/>
              </p:ext>
            </p:extLst>
          </p:nvPr>
        </p:nvGraphicFramePr>
        <p:xfrm>
          <a:off x="7027862" y="3001482"/>
          <a:ext cx="40036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2031840" imgH="469800" progId="Equation.3">
                  <p:embed/>
                </p:oleObj>
              </mc:Choice>
              <mc:Fallback>
                <p:oleObj name="Equation" r:id="rId6" imgW="2031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2" y="3001482"/>
                        <a:ext cx="4003675" cy="977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F497D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3218"/>
            <a:ext cx="9310882" cy="815926"/>
          </a:xfrm>
        </p:spPr>
        <p:txBody>
          <a:bodyPr/>
          <a:lstStyle/>
          <a:p>
            <a:r>
              <a:rPr lang="en-US" dirty="0" smtClean="0"/>
              <a:t>Improving External quantum Efficiency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50680"/>
            <a:ext cx="10014268" cy="471402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Encapsulation</a:t>
            </a:r>
          </a:p>
          <a:p>
            <a:pPr>
              <a:spcBef>
                <a:spcPts val="1200"/>
              </a:spcBef>
            </a:pPr>
            <a:r>
              <a:rPr lang="en-US" dirty="0"/>
              <a:t>Chip shaping</a:t>
            </a:r>
          </a:p>
          <a:p>
            <a:pPr>
              <a:spcBef>
                <a:spcPts val="1200"/>
              </a:spcBef>
            </a:pPr>
            <a:r>
              <a:rPr lang="en-US" dirty="0"/>
              <a:t>Surface roughening</a:t>
            </a:r>
          </a:p>
          <a:p>
            <a:pPr>
              <a:spcBef>
                <a:spcPts val="1200"/>
              </a:spcBef>
            </a:pPr>
            <a:r>
              <a:rPr lang="en-US" dirty="0"/>
              <a:t>Absorption reduction</a:t>
            </a:r>
          </a:p>
          <a:p>
            <a:pPr>
              <a:spcBef>
                <a:spcPts val="1200"/>
              </a:spcBef>
            </a:pPr>
            <a:r>
              <a:rPr lang="en-US" dirty="0"/>
              <a:t>Electrode design</a:t>
            </a:r>
          </a:p>
          <a:p>
            <a:pPr>
              <a:spcBef>
                <a:spcPts val="1200"/>
              </a:spcBef>
            </a:pPr>
            <a:r>
              <a:rPr lang="en-US" dirty="0"/>
              <a:t>Patterned sapphire substrates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79" y="5147431"/>
            <a:ext cx="2176389" cy="123755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96" y="1131823"/>
            <a:ext cx="513062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089350" y="4491145"/>
            <a:ext cx="3863592" cy="2286267"/>
            <a:chOff x="7716300" y="4465686"/>
            <a:chExt cx="3923517" cy="228626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3" t="23714" r="39207" b="8561"/>
            <a:stretch/>
          </p:blipFill>
          <p:spPr bwMode="auto">
            <a:xfrm>
              <a:off x="9342119" y="4465686"/>
              <a:ext cx="2297698" cy="228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8630700" y="4864120"/>
              <a:ext cx="1600200" cy="2410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6300" y="4571733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angle</a:t>
              </a:r>
              <a:r>
                <a:rPr lang="en-US" sz="1600" dirty="0"/>
                <a:t> </a:t>
              </a:r>
              <a:r>
                <a:rPr lang="en-US" sz="1600" dirty="0" smtClean="0"/>
                <a:t>~60</a:t>
              </a:r>
              <a:r>
                <a:rPr lang="en-US" sz="1600" baseline="30000" dirty="0" smtClean="0"/>
                <a:t>o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>
                  <a:sym typeface="Symbol"/>
                </a:rPr>
                <a:t></a:t>
              </a:r>
              <a:r>
                <a:rPr lang="en-US" sz="1600" dirty="0" smtClean="0"/>
                <a:t>(10</a:t>
              </a:r>
              <a:r>
                <a:rPr lang="en-US" sz="1600" u="sng" dirty="0" smtClean="0"/>
                <a:t>1</a:t>
              </a:r>
              <a:r>
                <a:rPr lang="en-US" sz="1600" dirty="0" smtClean="0"/>
                <a:t>1)</a:t>
              </a:r>
              <a:endParaRPr lang="en-US" sz="1600" baseline="30000" dirty="0"/>
            </a:p>
          </p:txBody>
        </p:sp>
      </p:grpSp>
      <p:pic>
        <p:nvPicPr>
          <p:cNvPr id="12" name="Picture 11" descr="Schubert Fig 9_8 and 9_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4" r="35375"/>
          <a:stretch/>
        </p:blipFill>
        <p:spPr>
          <a:xfrm>
            <a:off x="5148409" y="4759418"/>
            <a:ext cx="2940941" cy="18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1205774" y="4290536"/>
            <a:ext cx="2676909" cy="2567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80"/>
              </a:spcBef>
            </a:pPr>
            <a:r>
              <a:rPr lang="en-US" sz="2000" smtClean="0"/>
              <a:t>N-face </a:t>
            </a:r>
            <a:r>
              <a:rPr lang="en-US" sz="2000" dirty="0" err="1" smtClean="0"/>
              <a:t>GaN</a:t>
            </a:r>
            <a:r>
              <a:rPr lang="en-US" sz="2000" dirty="0" smtClean="0"/>
              <a:t> etches in KOH,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and NHO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leads to texturing</a:t>
            </a:r>
          </a:p>
          <a:p>
            <a:pPr>
              <a:spcBef>
                <a:spcPts val="1080"/>
              </a:spcBef>
            </a:pPr>
            <a:r>
              <a:rPr lang="en-US" sz="2000" dirty="0" err="1" smtClean="0"/>
              <a:t>Semipolar</a:t>
            </a:r>
            <a:r>
              <a:rPr lang="en-US" sz="2000" dirty="0" smtClean="0"/>
              <a:t> planes serve as “stop etch layers”</a:t>
            </a:r>
            <a:endParaRPr lang="en-US" sz="2000" dirty="0"/>
          </a:p>
        </p:txBody>
      </p:sp>
      <p:pic>
        <p:nvPicPr>
          <p:cNvPr id="6" name="Picture 5" descr="Schubert Fig 9_8 and 9_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7"/>
          <a:stretch/>
        </p:blipFill>
        <p:spPr>
          <a:xfrm>
            <a:off x="4670473" y="4402177"/>
            <a:ext cx="7315200" cy="21251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1025" y="1069144"/>
            <a:ext cx="5562600" cy="3124200"/>
            <a:chOff x="533400" y="2982896"/>
            <a:chExt cx="5562600" cy="31242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7"/>
            <a:stretch/>
          </p:blipFill>
          <p:spPr bwMode="auto">
            <a:xfrm>
              <a:off x="533400" y="3574584"/>
              <a:ext cx="5562600" cy="2532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3400" y="2982896"/>
              <a:ext cx="5562600" cy="3124200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3048000"/>
              <a:ext cx="3583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Photo electrochemical (PEC) etching</a:t>
              </a:r>
              <a:endParaRPr lang="en-US" u="sng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1412" y="253218"/>
            <a:ext cx="9310882" cy="815926"/>
          </a:xfrm>
        </p:spPr>
        <p:txBody>
          <a:bodyPr/>
          <a:lstStyle/>
          <a:p>
            <a:r>
              <a:rPr lang="en-US" dirty="0" smtClean="0"/>
              <a:t>Surface Roughening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67" y="1069144"/>
            <a:ext cx="4643293" cy="30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8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6375"/>
            <a:ext cx="9905998" cy="1478570"/>
          </a:xfrm>
        </p:spPr>
        <p:txBody>
          <a:bodyPr/>
          <a:lstStyle/>
          <a:p>
            <a:r>
              <a:rPr lang="en-US" dirty="0" smtClean="0"/>
              <a:t>Comparison Of Efficiencies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140" y="4150121"/>
            <a:ext cx="2650643" cy="20676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56" y="1129039"/>
            <a:ext cx="4113040" cy="266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86" y="2462388"/>
            <a:ext cx="5956276" cy="4114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1413" y="1463040"/>
            <a:ext cx="4978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For unpackaged LEDs, the output power is 4x higher than that of a conventionally processed 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9029"/>
            <a:ext cx="9905998" cy="830454"/>
          </a:xfrm>
        </p:spPr>
        <p:txBody>
          <a:bodyPr/>
          <a:lstStyle/>
          <a:p>
            <a:r>
              <a:rPr lang="en-US" smtClean="0"/>
              <a:t>Future Technologies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09" y="1139483"/>
            <a:ext cx="8571497" cy="317929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OLEDs Organic Light Emitting Diodes</a:t>
            </a:r>
          </a:p>
          <a:p>
            <a:pPr lvl="1" fontAlgn="base"/>
            <a:r>
              <a:rPr lang="en-US" dirty="0" smtClean="0"/>
              <a:t>Provide flexible panels</a:t>
            </a:r>
          </a:p>
          <a:p>
            <a:pPr lvl="1" fontAlgn="base"/>
            <a:r>
              <a:rPr lang="en-US" dirty="0" smtClean="0"/>
              <a:t>Soft, diffused light</a:t>
            </a:r>
          </a:p>
          <a:p>
            <a:pPr lvl="1" fontAlgn="base"/>
            <a:r>
              <a:rPr lang="en-US" dirty="0" smtClean="0"/>
              <a:t>Panel is the luminaire, eliminating lamp shades, indirect lighting approaches, and other current fixture approaches. </a:t>
            </a:r>
          </a:p>
          <a:p>
            <a:pPr lvl="1" fontAlgn="base"/>
            <a:r>
              <a:rPr lang="en-US" dirty="0" smtClean="0"/>
              <a:t>Can be made transparent and attached to windows</a:t>
            </a:r>
          </a:p>
          <a:p>
            <a:pPr lvl="1" fontAlgn="base"/>
            <a:r>
              <a:rPr lang="en-US" dirty="0" smtClean="0"/>
              <a:t>Currently used in LCD backlights for some devices (phones/tablets/computers)</a:t>
            </a:r>
          </a:p>
          <a:p>
            <a:pPr lvl="1" fontAlgn="base"/>
            <a:r>
              <a:rPr lang="en-US" dirty="0" smtClean="0"/>
              <a:t>Currently, cost per kilo-lumen is about 20 times higher than LED ~$200/</a:t>
            </a:r>
            <a:r>
              <a:rPr lang="en-US" dirty="0" err="1" smtClean="0"/>
              <a:t>klm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86" y="2729132"/>
            <a:ext cx="2827975" cy="21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4" y="4413993"/>
            <a:ext cx="3005820" cy="220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4527484"/>
            <a:ext cx="3010291" cy="21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19" y="477841"/>
            <a:ext cx="9905998" cy="102740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24623"/>
            <a:ext cx="9905998" cy="731980"/>
          </a:xfrm>
        </p:spPr>
        <p:txBody>
          <a:bodyPr>
            <a:normAutofit/>
          </a:bodyPr>
          <a:lstStyle/>
          <a:p>
            <a:r>
              <a:rPr lang="en-US" smtClean="0"/>
              <a:t>References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41412" y="956603"/>
            <a:ext cx="7552421" cy="3424311"/>
            <a:chOff x="1141413" y="956603"/>
            <a:chExt cx="6096000" cy="2571956"/>
          </a:xfrm>
        </p:grpSpPr>
        <p:sp>
          <p:nvSpPr>
            <p:cNvPr id="4" name="Rectangle 3"/>
            <p:cNvSpPr/>
            <p:nvPr/>
          </p:nvSpPr>
          <p:spPr>
            <a:xfrm>
              <a:off x="1141413" y="95660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[1]D. </a:t>
              </a:r>
              <a:r>
                <a:rPr lang="en-US" dirty="0" err="1"/>
                <a:t>Neamon</a:t>
              </a:r>
              <a:r>
                <a:rPr lang="en-US" dirty="0"/>
                <a:t>, </a:t>
              </a:r>
              <a:r>
                <a:rPr lang="en-US" i="1" dirty="0"/>
                <a:t>Semiconductor Physics and Devices</a:t>
              </a:r>
              <a:r>
                <a:rPr lang="en-US" dirty="0"/>
                <a:t>, 4th ed. New York, NY: McGraw-Hill, 2012.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1413" y="168858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[2]L. </a:t>
              </a:r>
              <a:r>
                <a:rPr lang="en-US" dirty="0" err="1"/>
                <a:t>Coldren</a:t>
              </a:r>
              <a:r>
                <a:rPr lang="en-US" dirty="0"/>
                <a:t>, S. Corzine and M. </a:t>
              </a:r>
              <a:r>
                <a:rPr lang="en-US" dirty="0" err="1"/>
                <a:t>Mashanovitch</a:t>
              </a:r>
              <a:r>
                <a:rPr lang="en-US" dirty="0"/>
                <a:t>, </a:t>
              </a:r>
              <a:r>
                <a:rPr lang="en-US" i="1" dirty="0"/>
                <a:t>Diode lasers and photonic integrated circuits</a:t>
              </a:r>
              <a:r>
                <a:rPr lang="en-US" dirty="0"/>
                <a:t>. Hoboken, N.J.: Wiley, 2012.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1413" y="2420563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[3]"</a:t>
              </a:r>
              <a:r>
                <a:rPr lang="en-US" dirty="0" err="1"/>
                <a:t>lightemittingdiodes.org</a:t>
              </a:r>
              <a:r>
                <a:rPr lang="en-US" dirty="0"/>
                <a:t>", </a:t>
              </a:r>
              <a:r>
                <a:rPr lang="en-US" i="1" dirty="0" err="1"/>
                <a:t>Lightemittingdiodes.org</a:t>
              </a:r>
              <a:r>
                <a:rPr lang="en-US" dirty="0"/>
                <a:t>, 2016. [Online]. Available: http://</a:t>
              </a:r>
              <a:r>
                <a:rPr lang="en-US" dirty="0" err="1"/>
                <a:t>www.lightemittingdiodes.org</a:t>
              </a:r>
              <a:r>
                <a:rPr lang="en-US" dirty="0"/>
                <a:t>. [Accessed: 27- Apr- 2016].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1413" y="3159227"/>
              <a:ext cx="5958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[4]R. Dawson, "Conduction </a:t>
              </a:r>
              <a:r>
                <a:rPr lang="en-US" dirty="0" smtClean="0"/>
                <a:t>Band </a:t>
              </a:r>
              <a:r>
                <a:rPr lang="en-US" dirty="0"/>
                <a:t>Theory", UNM -CHTM, 2016.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8690"/>
            <a:ext cx="9905998" cy="900793"/>
          </a:xfrm>
        </p:spPr>
        <p:txBody>
          <a:bodyPr/>
          <a:lstStyle/>
          <a:p>
            <a:r>
              <a:rPr lang="en-US" smtClean="0"/>
              <a:t>LED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39483"/>
            <a:ext cx="9905999" cy="4651718"/>
          </a:xfrm>
        </p:spPr>
        <p:txBody>
          <a:bodyPr>
            <a:normAutofit/>
          </a:bodyPr>
          <a:lstStyle/>
          <a:p>
            <a:r>
              <a:rPr lang="en-US" dirty="0" smtClean="0"/>
              <a:t>Brief LED History</a:t>
            </a:r>
          </a:p>
          <a:p>
            <a:r>
              <a:rPr lang="en-US" smtClean="0"/>
              <a:t>Advantages to LEDs</a:t>
            </a:r>
            <a:endParaRPr lang="en-US" dirty="0" smtClean="0"/>
          </a:p>
          <a:p>
            <a:r>
              <a:rPr lang="en-US" dirty="0"/>
              <a:t>Typical Led </a:t>
            </a:r>
            <a:r>
              <a:rPr lang="en-US" dirty="0" smtClean="0"/>
              <a:t>Structure</a:t>
            </a:r>
          </a:p>
          <a:p>
            <a:r>
              <a:rPr lang="en-US" dirty="0"/>
              <a:t>Current Vs. Voltage </a:t>
            </a:r>
            <a:r>
              <a:rPr lang="en-US" dirty="0" smtClean="0"/>
              <a:t>Characteristics</a:t>
            </a:r>
          </a:p>
          <a:p>
            <a:r>
              <a:rPr lang="en-US" dirty="0" smtClean="0"/>
              <a:t>Semiconductor Material Properties for Photon Emission</a:t>
            </a:r>
          </a:p>
          <a:p>
            <a:r>
              <a:rPr lang="en-US" dirty="0" smtClean="0"/>
              <a:t>Carrier Recombination</a:t>
            </a:r>
          </a:p>
          <a:p>
            <a:r>
              <a:rPr lang="en-US" dirty="0" smtClean="0"/>
              <a:t>LED Efficiency</a:t>
            </a:r>
          </a:p>
          <a:p>
            <a:r>
              <a:rPr lang="en-US" dirty="0" smtClean="0"/>
              <a:t>Future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40676"/>
            <a:ext cx="9905998" cy="1125415"/>
          </a:xfrm>
        </p:spPr>
        <p:txBody>
          <a:bodyPr/>
          <a:lstStyle/>
          <a:p>
            <a:r>
              <a:rPr lang="en-US" dirty="0" smtClean="0"/>
              <a:t>Brief Led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82426"/>
            <a:ext cx="9905999" cy="4162817"/>
          </a:xfrm>
        </p:spPr>
        <p:txBody>
          <a:bodyPr>
            <a:noAutofit/>
          </a:bodyPr>
          <a:lstStyle/>
          <a:p>
            <a:pPr fontAlgn="base"/>
            <a:r>
              <a:rPr lang="en-US" sz="1800" dirty="0" smtClean="0"/>
              <a:t>Electro luminesce phenomena </a:t>
            </a:r>
            <a:r>
              <a:rPr lang="en-US" sz="1800" dirty="0"/>
              <a:t>first discovered by Henry J Round of Marconi labs in </a:t>
            </a:r>
            <a:r>
              <a:rPr lang="en-US" sz="1800" b="1" dirty="0"/>
              <a:t>1907</a:t>
            </a:r>
            <a:r>
              <a:rPr lang="en-US" sz="1800" dirty="0"/>
              <a:t>.</a:t>
            </a:r>
          </a:p>
          <a:p>
            <a:pPr fontAlgn="base"/>
            <a:r>
              <a:rPr lang="en-US" sz="1800" dirty="0"/>
              <a:t>Soviet inventor Oleg </a:t>
            </a:r>
            <a:r>
              <a:rPr lang="en-US" sz="1800" dirty="0" err="1"/>
              <a:t>Losev</a:t>
            </a:r>
            <a:r>
              <a:rPr lang="en-US" sz="1800" dirty="0"/>
              <a:t> </a:t>
            </a:r>
            <a:r>
              <a:rPr lang="en-US" sz="1800" dirty="0" smtClean="0"/>
              <a:t>conceived idea of first LED in </a:t>
            </a:r>
            <a:r>
              <a:rPr lang="en-US" sz="1800" b="1" dirty="0" smtClean="0"/>
              <a:t>1927</a:t>
            </a:r>
            <a:r>
              <a:rPr lang="en-US" sz="1800" dirty="0" smtClean="0"/>
              <a:t>.</a:t>
            </a:r>
            <a:endParaRPr lang="en-US" sz="1800" dirty="0"/>
          </a:p>
          <a:p>
            <a:pPr fontAlgn="base"/>
            <a:r>
              <a:rPr lang="en-US" sz="1800" dirty="0"/>
              <a:t>In </a:t>
            </a:r>
            <a:r>
              <a:rPr lang="en-US" sz="1800" b="1" dirty="0"/>
              <a:t>1951</a:t>
            </a:r>
            <a:r>
              <a:rPr lang="en-US" sz="1800" dirty="0"/>
              <a:t> </a:t>
            </a:r>
            <a:r>
              <a:rPr lang="en-US" sz="1800" dirty="0" smtClean="0"/>
              <a:t>LED physics was explained.</a:t>
            </a:r>
            <a:r>
              <a:rPr lang="en-US" sz="1800" dirty="0"/>
              <a:t> </a:t>
            </a:r>
            <a:r>
              <a:rPr lang="en-US" sz="1800" dirty="0" smtClean="0"/>
              <a:t>Thanks to semiconductor physics and the transistor</a:t>
            </a:r>
            <a:endParaRPr lang="en-US" sz="1800" dirty="0"/>
          </a:p>
          <a:p>
            <a:pPr fontAlgn="base"/>
            <a:r>
              <a:rPr lang="en-US" sz="1800" b="1" dirty="0" smtClean="0"/>
              <a:t>1961</a:t>
            </a:r>
            <a:r>
              <a:rPr lang="en-US" sz="1800" dirty="0" smtClean="0"/>
              <a:t>, Texas Instruments, </a:t>
            </a:r>
            <a:r>
              <a:rPr lang="en-US" sz="1800" dirty="0" err="1" smtClean="0"/>
              <a:t>GaAs</a:t>
            </a:r>
            <a:r>
              <a:rPr lang="en-US" sz="1800" dirty="0" smtClean="0"/>
              <a:t> emitted infrared light. Process used a zinc diffused p-n junction with a spaced cathode contact  to allow light to pass.  Considered the first practical LED.</a:t>
            </a:r>
          </a:p>
          <a:p>
            <a:pPr fontAlgn="base"/>
            <a:r>
              <a:rPr lang="en-US" sz="1800" b="1" dirty="0" smtClean="0"/>
              <a:t>1962</a:t>
            </a:r>
            <a:r>
              <a:rPr lang="en-US" sz="1800" dirty="0"/>
              <a:t>, first visible LED (red) developed by nick </a:t>
            </a:r>
            <a:r>
              <a:rPr lang="en-US" sz="1800" dirty="0" err="1"/>
              <a:t>Holonyak</a:t>
            </a:r>
            <a:r>
              <a:rPr lang="en-US" sz="1800" dirty="0"/>
              <a:t> at General Electric</a:t>
            </a:r>
            <a:r>
              <a:rPr lang="en-US" sz="1800" dirty="0" smtClean="0"/>
              <a:t>. Ge material</a:t>
            </a:r>
            <a:endParaRPr lang="en-US" sz="1800" dirty="0"/>
          </a:p>
          <a:p>
            <a:pPr fontAlgn="base"/>
            <a:r>
              <a:rPr lang="en-US" sz="1800" dirty="0"/>
              <a:t>Until </a:t>
            </a:r>
            <a:r>
              <a:rPr lang="en-US" sz="1800" b="1" dirty="0"/>
              <a:t>1968</a:t>
            </a:r>
            <a:r>
              <a:rPr lang="en-US" sz="1800" dirty="0"/>
              <a:t> LEDs were on the order of $200 per unit.  </a:t>
            </a:r>
          </a:p>
          <a:p>
            <a:pPr fontAlgn="base"/>
            <a:r>
              <a:rPr lang="en-US" sz="1800" dirty="0"/>
              <a:t>Monsanto company was the first to mass produce red LEDs using </a:t>
            </a:r>
            <a:r>
              <a:rPr lang="en-US" sz="1800" dirty="0" err="1"/>
              <a:t>GaAsP</a:t>
            </a:r>
            <a:r>
              <a:rPr lang="en-US" sz="1800" dirty="0"/>
              <a:t>.</a:t>
            </a:r>
          </a:p>
          <a:p>
            <a:pPr fontAlgn="base"/>
            <a:r>
              <a:rPr lang="en-US" sz="1800" dirty="0"/>
              <a:t>In </a:t>
            </a:r>
            <a:r>
              <a:rPr lang="en-US" sz="1800" b="1" dirty="0"/>
              <a:t>1972</a:t>
            </a:r>
            <a:r>
              <a:rPr lang="en-US" sz="1800" dirty="0"/>
              <a:t>, M. George </a:t>
            </a:r>
            <a:r>
              <a:rPr lang="en-US" sz="1800" dirty="0" err="1"/>
              <a:t>Craford</a:t>
            </a:r>
            <a:r>
              <a:rPr lang="en-US" sz="1800" dirty="0"/>
              <a:t>, a grad student of </a:t>
            </a:r>
            <a:r>
              <a:rPr lang="en-US" sz="1800" dirty="0" err="1"/>
              <a:t>Holonyak</a:t>
            </a:r>
            <a:r>
              <a:rPr lang="en-US" sz="1800" dirty="0"/>
              <a:t> invented the first yellow LED and improved brightness of red LEDs by a factor of 10</a:t>
            </a:r>
            <a:r>
              <a:rPr lang="en-US" sz="1800" dirty="0" smtClean="0"/>
              <a:t>. LED price dramatically reduced ~ $0.05 unit.</a:t>
            </a:r>
          </a:p>
          <a:p>
            <a:pPr fontAlgn="base"/>
            <a:r>
              <a:rPr lang="en-US" sz="1800" dirty="0"/>
              <a:t>1993 </a:t>
            </a:r>
            <a:r>
              <a:rPr lang="en-US" sz="1800" dirty="0" err="1"/>
              <a:t>Shuji</a:t>
            </a:r>
            <a:r>
              <a:rPr lang="en-US" sz="1800" dirty="0"/>
              <a:t> Nakamura develops first bright blue LED using </a:t>
            </a:r>
            <a:r>
              <a:rPr lang="en-US" sz="1800" dirty="0" err="1"/>
              <a:t>InGaN</a:t>
            </a:r>
            <a:r>
              <a:rPr lang="en-US" sz="1800" dirty="0"/>
              <a:t> (Nichia corporation).</a:t>
            </a:r>
          </a:p>
          <a:p>
            <a:pPr fontAlgn="base"/>
            <a:r>
              <a:rPr lang="en-US" sz="1800" dirty="0"/>
              <a:t>Isamu </a:t>
            </a:r>
            <a:r>
              <a:rPr lang="en-US" sz="1800" dirty="0" err="1"/>
              <a:t>Akasaki</a:t>
            </a:r>
            <a:r>
              <a:rPr lang="en-US" sz="1800" dirty="0"/>
              <a:t> and Hiroshi Amano worked on developing the </a:t>
            </a:r>
            <a:r>
              <a:rPr lang="en-US" sz="1800" dirty="0" err="1"/>
              <a:t>GaN</a:t>
            </a:r>
            <a:r>
              <a:rPr lang="en-US" sz="1800" dirty="0"/>
              <a:t> nucleation on sapphire substrates and p-type doping of </a:t>
            </a:r>
            <a:r>
              <a:rPr lang="en-US" sz="1800" dirty="0" err="1"/>
              <a:t>GaN</a:t>
            </a:r>
            <a:r>
              <a:rPr lang="en-US" sz="1800" dirty="0"/>
              <a:t> (Nobel prize awarded).</a:t>
            </a:r>
          </a:p>
          <a:p>
            <a:pPr fontAlgn="base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235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2759"/>
            <a:ext cx="9905998" cy="847027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Leds</a:t>
            </a:r>
            <a:r>
              <a:rPr lang="en-US" dirty="0" smtClean="0"/>
              <a:t>?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40077"/>
            <a:ext cx="8666466" cy="48726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Long operating lifetime </a:t>
            </a:r>
            <a:r>
              <a:rPr lang="en-US" sz="1700" dirty="0"/>
              <a:t>– lifetimes can exceed 50,000 hours as compared to 2,000 hours for tungsten bulbs</a:t>
            </a: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Energy efficient </a:t>
            </a:r>
            <a:r>
              <a:rPr lang="en-US" sz="1700" dirty="0"/>
              <a:t>– significantly more efficient than incandescent and compact fluorescent bulbs</a:t>
            </a: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Robust</a:t>
            </a:r>
            <a:r>
              <a:rPr lang="en-US" sz="1700" dirty="0"/>
              <a:t> – no moving parts, no glass, no filaments</a:t>
            </a: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Small form factor</a:t>
            </a:r>
            <a:r>
              <a:rPr lang="en-US" sz="1700" dirty="0"/>
              <a:t> – typical chip area is &lt; 1 mm</a:t>
            </a:r>
            <a:r>
              <a:rPr lang="en-US" sz="1700" baseline="30000" dirty="0"/>
              <a:t>2</a:t>
            </a:r>
            <a:r>
              <a:rPr lang="en-US" sz="1700" dirty="0"/>
              <a:t> and typical package is &lt; 5 mm in diameter</a:t>
            </a: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Directional</a:t>
            </a:r>
            <a:r>
              <a:rPr lang="en-US" sz="1700" dirty="0"/>
              <a:t> – reduced amount of wasted light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Non-toxic</a:t>
            </a:r>
            <a:r>
              <a:rPr lang="en-US" sz="1700" dirty="0"/>
              <a:t> – no </a:t>
            </a:r>
            <a:r>
              <a:rPr lang="en-US" sz="1700" dirty="0" smtClean="0"/>
              <a:t>mercury, lead, </a:t>
            </a:r>
            <a:r>
              <a:rPr lang="en-US" sz="1700" dirty="0"/>
              <a:t>heavy metals</a:t>
            </a: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Versatile</a:t>
            </a:r>
            <a:r>
              <a:rPr lang="en-US" sz="1700" dirty="0"/>
              <a:t> – can be pulsed or dimmed; variety of colors; start instantly</a:t>
            </a:r>
          </a:p>
          <a:p>
            <a:pPr>
              <a:spcBef>
                <a:spcPts val="1800"/>
              </a:spcBef>
            </a:pPr>
            <a:r>
              <a:rPr lang="en-US" sz="1700" dirty="0">
                <a:solidFill>
                  <a:srgbClr val="FF0000"/>
                </a:solidFill>
              </a:rPr>
              <a:t>Cool</a:t>
            </a:r>
            <a:r>
              <a:rPr lang="en-US" sz="1700" dirty="0"/>
              <a:t> – less heat radiation than HID or incandescent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164" y="3607142"/>
            <a:ext cx="4030683" cy="2505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0"/>
          <a:stretch/>
        </p:blipFill>
        <p:spPr>
          <a:xfrm>
            <a:off x="9668199" y="626979"/>
            <a:ext cx="2077329" cy="2007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1" t="31959" b="44325"/>
          <a:stretch/>
        </p:blipFill>
        <p:spPr>
          <a:xfrm>
            <a:off x="10476385" y="2811132"/>
            <a:ext cx="460955" cy="4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1871"/>
            <a:ext cx="9905998" cy="821975"/>
          </a:xfrm>
        </p:spPr>
        <p:txBody>
          <a:bodyPr/>
          <a:lstStyle/>
          <a:p>
            <a:r>
              <a:rPr lang="en-US" dirty="0" smtClean="0"/>
              <a:t>Typical Led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980" y="892163"/>
            <a:ext cx="3118436" cy="289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99" y="3586739"/>
            <a:ext cx="3589315" cy="279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388" y="4142290"/>
            <a:ext cx="4985359" cy="2244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1413" y="1061402"/>
            <a:ext cx="63155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Common junction seen as a P - Active(intrinsic) - N (PIN)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Radiative Recombination heavily dependent on direct band gap semiconductors (Conduction/Valence)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SRH and Auger Recombination are due to non-radiative recombination centers.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SRH recombination can be used for Fermi-Level Pinning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Auger recombination happens at high current densities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7165"/>
            <a:ext cx="9905998" cy="957064"/>
          </a:xfrm>
        </p:spPr>
        <p:txBody>
          <a:bodyPr/>
          <a:lstStyle/>
          <a:p>
            <a:r>
              <a:rPr lang="en-US" dirty="0" smtClean="0"/>
              <a:t>Current Vs. Voltage Characteristics</a:t>
            </a:r>
            <a:endParaRPr lang="en-US" dirty="0"/>
          </a:p>
        </p:txBody>
      </p:sp>
      <p:pic>
        <p:nvPicPr>
          <p:cNvPr id="4" name="Picture 2" descr="https://www.ecse.rpi.edu/~schubert/Light-Emitting-Diodes-dot-org/chap04/F04-02%20Diode%20I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08" y="1427807"/>
            <a:ext cx="8105775" cy="37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2908" y="5645834"/>
            <a:ext cx="778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Photon-emission typically starts at turn-on voltage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38379" y="4449756"/>
            <a:ext cx="914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04657" y="2177370"/>
            <a:ext cx="905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874 nm</a:t>
            </a:r>
          </a:p>
          <a:p>
            <a:pPr algn="ctr"/>
            <a:r>
              <a:rPr lang="en-US" sz="1600" b="1" dirty="0" smtClean="0"/>
              <a:t>621 nm</a:t>
            </a:r>
          </a:p>
          <a:p>
            <a:pPr algn="ctr"/>
            <a:r>
              <a:rPr lang="en-US" sz="1600" b="1" dirty="0" smtClean="0"/>
              <a:t>429 nm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2208212" y="4059939"/>
            <a:ext cx="3886200" cy="38981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68" y="162886"/>
            <a:ext cx="10384077" cy="819355"/>
          </a:xfrm>
        </p:spPr>
        <p:txBody>
          <a:bodyPr>
            <a:normAutofit/>
          </a:bodyPr>
          <a:lstStyle/>
          <a:p>
            <a:r>
              <a:rPr lang="en-US" dirty="0" smtClean="0"/>
              <a:t>Map of the semiconductor world - Disadvantages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" y="1443025"/>
            <a:ext cx="6527629" cy="377360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026113" y="4825276"/>
            <a:ext cx="3341388" cy="1136072"/>
            <a:chOff x="7994929" y="3850740"/>
            <a:chExt cx="3341388" cy="1136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86650" y="3850740"/>
              <a:ext cx="849667" cy="11360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4929" y="3850740"/>
              <a:ext cx="2491722" cy="11360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flipH="1">
            <a:off x="1058800" y="5315017"/>
            <a:ext cx="668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dirty="0" smtClean="0"/>
              <a:t>Image: Theory </a:t>
            </a:r>
            <a:r>
              <a:rPr lang="en-GB" b="1" dirty="0"/>
              <a:t>of elasticity and electric polarization effects in the group-III nitrides, Caro </a:t>
            </a:r>
            <a:r>
              <a:rPr lang="en-GB" b="1" dirty="0" err="1"/>
              <a:t>Bayo</a:t>
            </a:r>
            <a:r>
              <a:rPr lang="en-GB" b="1" dirty="0"/>
              <a:t>, Miguel </a:t>
            </a:r>
            <a:r>
              <a:rPr lang="en-GB" b="1" dirty="0" err="1"/>
              <a:t>Ángel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143" y="1619670"/>
            <a:ext cx="3666802" cy="27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8690"/>
            <a:ext cx="9905998" cy="872657"/>
          </a:xfrm>
        </p:spPr>
        <p:txBody>
          <a:bodyPr/>
          <a:lstStyle/>
          <a:p>
            <a:r>
              <a:rPr lang="en-US" dirty="0" smtClean="0"/>
              <a:t>Green Easy on the eye, Hard to Produce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21" y="1111347"/>
            <a:ext cx="5163817" cy="3988981"/>
          </a:xfrm>
        </p:spPr>
      </p:pic>
      <p:sp>
        <p:nvSpPr>
          <p:cNvPr id="5" name="TextBox 4"/>
          <p:cNvSpPr txBox="1"/>
          <p:nvPr/>
        </p:nvSpPr>
        <p:spPr>
          <a:xfrm>
            <a:off x="1141413" y="1325559"/>
            <a:ext cx="42185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Indium - Nitrides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Lattice matching harder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Have substantial energy gap to 	produce green wavelength</a:t>
            </a:r>
          </a:p>
          <a:p>
            <a:endParaRPr lang="en-US" sz="2000" dirty="0"/>
          </a:p>
          <a:p>
            <a:r>
              <a:rPr lang="en-US" sz="2000" dirty="0" smtClean="0"/>
              <a:t>Aluminum – Phosphides</a:t>
            </a:r>
          </a:p>
          <a:p>
            <a:r>
              <a:rPr lang="en-US" sz="2000" dirty="0" smtClean="0"/>
              <a:t>	Lattice matching options are easier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and more plentiful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Energy gap difficulties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Add Indium to raise energy gap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At the price of lattice mismatch</a:t>
            </a:r>
          </a:p>
          <a:p>
            <a:endParaRPr lang="en-US" sz="2000" dirty="0"/>
          </a:p>
          <a:p>
            <a:r>
              <a:rPr lang="en-US" sz="2800" dirty="0" smtClean="0"/>
              <a:t>Lots of $ for research into green LED’s and Lasers!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36" y="5277133"/>
            <a:ext cx="3848902" cy="1288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48" y="2236754"/>
            <a:ext cx="1451363" cy="2043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48" y="4416263"/>
            <a:ext cx="1451363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71" y="81552"/>
            <a:ext cx="9912355" cy="819355"/>
          </a:xfrm>
        </p:spPr>
        <p:txBody>
          <a:bodyPr>
            <a:normAutofit/>
          </a:bodyPr>
          <a:lstStyle/>
          <a:p>
            <a:r>
              <a:rPr lang="en-US" dirty="0" smtClean="0"/>
              <a:t>Making moves on nature’s materials game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8" y="1549293"/>
            <a:ext cx="3164308" cy="4402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09" y="1600653"/>
            <a:ext cx="2805876" cy="4351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76324" y="1992890"/>
            <a:ext cx="4811750" cy="3106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1463" y="110562"/>
            <a:ext cx="551886" cy="2428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8455" y="6082988"/>
            <a:ext cx="27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-Ralph Dawson CHTM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1124</TotalTime>
  <Words>578</Words>
  <Application>Microsoft Macintosh PowerPoint</Application>
  <PresentationFormat>Widescreen</PresentationFormat>
  <Paragraphs>134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Cambria Math</vt:lpstr>
      <vt:lpstr>Symbol</vt:lpstr>
      <vt:lpstr>Trebuchet MS</vt:lpstr>
      <vt:lpstr>Tw Cen MT</vt:lpstr>
      <vt:lpstr>Arial</vt:lpstr>
      <vt:lpstr>Circuit</vt:lpstr>
      <vt:lpstr>Equation</vt:lpstr>
      <vt:lpstr>Semiconductor Physics New Age lighting Technologies</vt:lpstr>
      <vt:lpstr>LED Technologies</vt:lpstr>
      <vt:lpstr>Brief Led History</vt:lpstr>
      <vt:lpstr>Why Leds? Advantages</vt:lpstr>
      <vt:lpstr>Typical Led Structure</vt:lpstr>
      <vt:lpstr>Current Vs. Voltage Characteristics</vt:lpstr>
      <vt:lpstr>Map of the semiconductor world - Disadvantages</vt:lpstr>
      <vt:lpstr>Green Easy on the eye, Hard to Produce</vt:lpstr>
      <vt:lpstr>Making moves on nature’s materials game</vt:lpstr>
      <vt:lpstr>Types of electron-hole Recombination</vt:lpstr>
      <vt:lpstr>Internal Quantum Efficiency (IQE)</vt:lpstr>
      <vt:lpstr>Extraction of photons</vt:lpstr>
      <vt:lpstr>Improving External quantum Efficiency </vt:lpstr>
      <vt:lpstr>Surface Roughening </vt:lpstr>
      <vt:lpstr>Comparison Of Efficiencies</vt:lpstr>
      <vt:lpstr>Future Technologies</vt:lpstr>
      <vt:lpstr>Questions?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 Physics New Age lighting Technologies</dc:title>
  <dc:creator>Huck Kootenai Green</dc:creator>
  <cp:lastModifiedBy>Huck Kootenai Green</cp:lastModifiedBy>
  <cp:revision>26</cp:revision>
  <dcterms:created xsi:type="dcterms:W3CDTF">2016-04-26T23:06:59Z</dcterms:created>
  <dcterms:modified xsi:type="dcterms:W3CDTF">2016-04-27T19:17:53Z</dcterms:modified>
</cp:coreProperties>
</file>